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11"/>
  </p:notesMasterIdLst>
  <p:sldIdLst>
    <p:sldId id="340" r:id="rId4"/>
    <p:sldId id="396" r:id="rId5"/>
    <p:sldId id="397" r:id="rId6"/>
    <p:sldId id="398" r:id="rId7"/>
    <p:sldId id="399" r:id="rId8"/>
    <p:sldId id="400" r:id="rId9"/>
    <p:sldId id="402" r:id="rId10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2E2"/>
    <a:srgbClr val="00966F"/>
    <a:srgbClr val="262626"/>
    <a:srgbClr val="8BC8F1"/>
    <a:srgbClr val="A7FFE8"/>
    <a:srgbClr val="FF6600"/>
    <a:srgbClr val="00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howGuides="1">
      <p:cViewPr varScale="1">
        <p:scale>
          <a:sx n="49" d="100"/>
          <a:sy n="49" d="100"/>
        </p:scale>
        <p:origin x="1440" y="3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17224D-6349-4332-8923-5D52A99F3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304583-C90C-475D-A16F-B7E5B44B7E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682F89-A1CA-4E30-9C11-0DD0841F2FA9}" type="datetimeFigureOut">
              <a:rPr lang="de-DE"/>
              <a:pPr>
                <a:defRPr/>
              </a:pPr>
              <a:t>26.05.2017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AC12431-F6E8-4A91-8055-A6E0E33C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F89657B3-D9D6-417A-B7E1-C2CF6D0EC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5C8744-27D3-4A05-9BA6-1B9DF65A33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66679D-11EF-4708-9DB9-39903A1B9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F433AD-E8E0-4309-B692-BC16CAAC4D0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8727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5095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62807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3952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958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18509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885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65406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47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88634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4056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222854E-B11F-486D-95C8-9E113C2C1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>
                <a:solidFill>
                  <a:srgbClr val="595959"/>
                </a:solidFill>
                <a:latin typeface="Helvetica Neue" pitchFamily="2" charset="0"/>
              </a:rPr>
              <a:t>DR. STEFAN SCHÖNIG</a:t>
            </a:r>
          </a:p>
          <a:p>
            <a:pPr eaLnBrk="1" hangingPunct="1">
              <a:defRPr/>
            </a:pPr>
            <a:r>
              <a:rPr lang="de-DE" sz="180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A6EB261F-AF79-413D-A300-B4AE3F9860E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615F1E6-94D0-463A-BE33-09812259DD40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AD6B7F07-3732-4838-8646-31B02E374B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SAMSTAG, 16. APRIL 2016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2016  |  </a:t>
            </a:r>
            <a:fld id="{EF67C397-1CAB-4585-B16C-AA52BBABD2E3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8462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0924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1204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9294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7608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37570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960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59451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8129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14914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853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49901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5689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1719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64653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8946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34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26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9456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427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233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8443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1C0F4CC-CF3D-43C6-B5C9-8BA41CAC2FE2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26607180-D359-4AE6-9C42-D2AAA749D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ABE588C-E498-4B15-AC34-003B10117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4D45DBD-9455-431F-851C-F877BDE19A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55E40F31-54D1-4D30-A73A-EBAE702BA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3255D7C4-0072-4505-8BE5-D32BEA346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99DDF28F-62B7-461B-A8E7-1FB20214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C7E97EF-4779-4815-AD14-2A9054712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91C452F7-966C-40A7-BEAF-DABEB58B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95FC9FA-F476-4F37-9076-FB16F46F1F1C}"/>
              </a:ext>
            </a:extLst>
          </p:cNvPr>
          <p:cNvSpPr txBox="1"/>
          <p:nvPr/>
        </p:nvSpPr>
        <p:spPr>
          <a:xfrm>
            <a:off x="7942263" y="5540375"/>
            <a:ext cx="4248150" cy="26161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Master Projekt</a:t>
            </a:r>
          </a:p>
          <a:p>
            <a:pPr eaLnBrk="1" hangingPunct="1">
              <a:defRPr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Michael Bösch, Dominik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Zehrer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René Bärnreuther, Martin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Käppel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AAAA79-EB17-40F1-ABB0-3AD468E59AC5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Extracting Process Models from </a:t>
            </a:r>
          </a:p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Online Recipe Databases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EC06C1D6-239E-418B-9C1C-C28F141F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BE7F-D5D2-434F-BA46-512674EB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Rezeptdatenbanken	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F18B7-224A-4DF0-AEA6-271BF26A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Abfrage verschiedener Rezeptdatenbanken zum Erhalt der Zutaten und Zubereitung</a:t>
            </a:r>
          </a:p>
          <a:p>
            <a:r>
              <a:rPr lang="de-DE" dirty="0"/>
              <a:t>Deutsche und Englische Sprache möglich</a:t>
            </a:r>
          </a:p>
          <a:p>
            <a:r>
              <a:rPr lang="de-DE" dirty="0"/>
              <a:t>Momentan:</a:t>
            </a:r>
          </a:p>
          <a:p>
            <a:pPr lvl="1"/>
            <a:r>
              <a:rPr lang="de-DE" dirty="0"/>
              <a:t>Chefkoch</a:t>
            </a:r>
          </a:p>
          <a:p>
            <a:pPr lvl="1"/>
            <a:r>
              <a:rPr lang="de-DE" dirty="0" err="1"/>
              <a:t>Kochbar</a:t>
            </a:r>
            <a:endParaRPr lang="de-DE" dirty="0"/>
          </a:p>
          <a:p>
            <a:pPr lvl="1"/>
            <a:r>
              <a:rPr lang="de-DE" dirty="0"/>
              <a:t>Food2Fork (engl.)</a:t>
            </a:r>
          </a:p>
          <a:p>
            <a:pPr lvl="1"/>
            <a:r>
              <a:rPr lang="de-DE" dirty="0"/>
              <a:t>Ggf. weitere (engl.)</a:t>
            </a:r>
          </a:p>
          <a:p>
            <a:pPr marL="487695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62816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BABB-4234-41E6-B785-E0863E90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Erhalten der Rezeptdaten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20B1E-CB05-40FF-BC9B-FCA7AA8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Ablauf: 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617D81C0-2189-492B-AE57-E788C01B80BE}"/>
              </a:ext>
            </a:extLst>
          </p:cNvPr>
          <p:cNvSpPr/>
          <p:nvPr/>
        </p:nvSpPr>
        <p:spPr>
          <a:xfrm>
            <a:off x="970464" y="4082930"/>
            <a:ext cx="3516619" cy="18471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267" dirty="0"/>
              <a:t>Web-API(s)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B6DA1E-11F6-494F-8C54-AEA4FCC43F7B}"/>
              </a:ext>
            </a:extLst>
          </p:cNvPr>
          <p:cNvSpPr/>
          <p:nvPr/>
        </p:nvSpPr>
        <p:spPr>
          <a:xfrm>
            <a:off x="5816334" y="4544948"/>
            <a:ext cx="2045666" cy="73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JSON-Objekt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99B7396-CCB1-4294-BE10-64C005FA3FC2}"/>
              </a:ext>
            </a:extLst>
          </p:cNvPr>
          <p:cNvSpPr/>
          <p:nvPr/>
        </p:nvSpPr>
        <p:spPr>
          <a:xfrm>
            <a:off x="4793501" y="4665789"/>
            <a:ext cx="716415" cy="491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E7D4D825-444E-46DD-BB27-B869F77EC103}"/>
              </a:ext>
            </a:extLst>
          </p:cNvPr>
          <p:cNvSpPr/>
          <p:nvPr/>
        </p:nvSpPr>
        <p:spPr>
          <a:xfrm>
            <a:off x="4448240" y="3355958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getRecipe</a:t>
            </a:r>
            <a:r>
              <a:rPr lang="de-DE" sz="2000" dirty="0"/>
              <a:t>();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7BF52E-3232-462E-BD98-AFA36C16CA7B}"/>
              </a:ext>
            </a:extLst>
          </p:cNvPr>
          <p:cNvSpPr/>
          <p:nvPr/>
        </p:nvSpPr>
        <p:spPr>
          <a:xfrm>
            <a:off x="8284946" y="4665789"/>
            <a:ext cx="785467" cy="55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2" name="Sprechblase: oval 11">
            <a:extLst>
              <a:ext uri="{FF2B5EF4-FFF2-40B4-BE49-F238E27FC236}">
                <a16:creationId xmlns:a16="http://schemas.microsoft.com/office/drawing/2014/main" id="{669EA310-E6F7-4287-BFD4-FFD6F4C81770}"/>
              </a:ext>
            </a:extLst>
          </p:cNvPr>
          <p:cNvSpPr/>
          <p:nvPr/>
        </p:nvSpPr>
        <p:spPr>
          <a:xfrm>
            <a:off x="7942560" y="3292624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parse();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9FD456A-E9E6-4E61-BDF1-78E6D97728F9}"/>
              </a:ext>
            </a:extLst>
          </p:cNvPr>
          <p:cNvSpPr/>
          <p:nvPr/>
        </p:nvSpPr>
        <p:spPr>
          <a:xfrm>
            <a:off x="9493359" y="4486964"/>
            <a:ext cx="2218298" cy="83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Rezept-Objekt</a:t>
            </a:r>
          </a:p>
        </p:txBody>
      </p:sp>
    </p:spTree>
    <p:extLst>
      <p:ext uri="{BB962C8B-B14F-4D97-AF65-F5344CB8AC3E}">
        <p14:creationId xmlns:p14="http://schemas.microsoft.com/office/powerpoint/2010/main" val="360130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Rezept-Objekt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310CEF-4154-4E63-9D41-B711C9F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12" y="2212504"/>
            <a:ext cx="5526580" cy="45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42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543F2-54CD-4FD0-8CB1-C06858D4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Konvertierung des Rezepts zu einem BPNM-Modell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907C-1663-464C-AAC1-9472DAA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28" y="1889430"/>
            <a:ext cx="10980361" cy="627164"/>
          </a:xfrm>
        </p:spPr>
        <p:txBody>
          <a:bodyPr/>
          <a:lstStyle/>
          <a:p>
            <a:r>
              <a:rPr lang="de-DE" dirty="0"/>
              <a:t>Gegeben: Rezeptklasse mit gefüllten </a:t>
            </a:r>
            <a:r>
              <a:rPr lang="de-DE" dirty="0" err="1"/>
              <a:t>Steps</a:t>
            </a:r>
            <a:endParaRPr lang="de-DE" dirty="0"/>
          </a:p>
          <a:p>
            <a:pPr marL="0" indent="0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D5BA32-CC70-4390-9FA5-DF82886E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30" y="3436640"/>
            <a:ext cx="3789680" cy="38303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A0FE57-1D62-4444-B0AD-65200C14B4AC}"/>
              </a:ext>
            </a:extLst>
          </p:cNvPr>
          <p:cNvSpPr txBox="1"/>
          <p:nvPr/>
        </p:nvSpPr>
        <p:spPr>
          <a:xfrm>
            <a:off x="5171677" y="4121574"/>
            <a:ext cx="647593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267" dirty="0"/>
          </a:p>
          <a:p>
            <a:endParaRPr lang="de-DE" sz="4267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A8F091-0976-47E1-80E0-3E413060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34" y="3436640"/>
            <a:ext cx="7187761" cy="383032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B79C819-852A-4F4C-A7EF-82AC09F0C50B}"/>
              </a:ext>
            </a:extLst>
          </p:cNvPr>
          <p:cNvSpPr/>
          <p:nvPr/>
        </p:nvSpPr>
        <p:spPr>
          <a:xfrm>
            <a:off x="4278710" y="4560462"/>
            <a:ext cx="964255" cy="6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</p:spTree>
    <p:extLst>
      <p:ext uri="{BB962C8B-B14F-4D97-AF65-F5344CB8AC3E}">
        <p14:creationId xmlns:p14="http://schemas.microsoft.com/office/powerpoint/2010/main" val="118254297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E7D4F-5FA4-4824-8009-71F119A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Zuordnung zu den Prozessperspektiven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9EC5E7-76B2-462D-BAB0-B38D0D9E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50" y="2657097"/>
            <a:ext cx="3789680" cy="3830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AAA2CC-1621-4450-9738-C64D3980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068488"/>
            <a:ext cx="5235392" cy="517648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2BB4B22-E7BD-48D2-A79C-27AB07067799}"/>
              </a:ext>
            </a:extLst>
          </p:cNvPr>
          <p:cNvCxnSpPr/>
          <p:nvPr/>
        </p:nvCxnSpPr>
        <p:spPr>
          <a:xfrm flipH="1">
            <a:off x="4683955" y="3270556"/>
            <a:ext cx="3958147" cy="0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F145244-0E3B-4087-B192-03E4BC99D703}"/>
              </a:ext>
            </a:extLst>
          </p:cNvPr>
          <p:cNvCxnSpPr/>
          <p:nvPr/>
        </p:nvCxnSpPr>
        <p:spPr>
          <a:xfrm flipH="1">
            <a:off x="5228343" y="3729883"/>
            <a:ext cx="3311687" cy="1366638"/>
          </a:xfrm>
          <a:prstGeom prst="straightConnector1">
            <a:avLst/>
          </a:prstGeom>
          <a:ln w="381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19D1044-E37E-469D-AADF-2B0B3E0C84A4}"/>
              </a:ext>
            </a:extLst>
          </p:cNvPr>
          <p:cNvCxnSpPr/>
          <p:nvPr/>
        </p:nvCxnSpPr>
        <p:spPr>
          <a:xfrm flipH="1" flipV="1">
            <a:off x="5046880" y="3565433"/>
            <a:ext cx="3493150" cy="589753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45A254-5675-40E3-86B6-D676F51D1BC7}"/>
              </a:ext>
            </a:extLst>
          </p:cNvPr>
          <p:cNvCxnSpPr/>
          <p:nvPr/>
        </p:nvCxnSpPr>
        <p:spPr>
          <a:xfrm flipH="1" flipV="1">
            <a:off x="4434444" y="2811230"/>
            <a:ext cx="4105585" cy="1661395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1AEE4E7-8233-4579-8ACC-4C373D91CF83}"/>
              </a:ext>
            </a:extLst>
          </p:cNvPr>
          <p:cNvCxnSpPr/>
          <p:nvPr/>
        </p:nvCxnSpPr>
        <p:spPr>
          <a:xfrm flipH="1" flipV="1">
            <a:off x="4491151" y="2816961"/>
            <a:ext cx="4048879" cy="2144311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4B05D36-D589-4156-8CFB-4DBC671CFA7B}"/>
              </a:ext>
            </a:extLst>
          </p:cNvPr>
          <p:cNvSpPr txBox="1"/>
          <p:nvPr/>
        </p:nvSpPr>
        <p:spPr>
          <a:xfrm>
            <a:off x="5419313" y="3962742"/>
            <a:ext cx="68048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67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Sprechblase: oval 19">
            <a:extLst>
              <a:ext uri="{FF2B5EF4-FFF2-40B4-BE49-F238E27FC236}">
                <a16:creationId xmlns:a16="http://schemas.microsoft.com/office/drawing/2014/main" id="{CF9FF72A-7537-44D4-8595-04FEC96887D3}"/>
              </a:ext>
            </a:extLst>
          </p:cNvPr>
          <p:cNvSpPr/>
          <p:nvPr/>
        </p:nvSpPr>
        <p:spPr>
          <a:xfrm>
            <a:off x="5121763" y="5574731"/>
            <a:ext cx="2625094" cy="731817"/>
          </a:xfrm>
          <a:prstGeom prst="wedgeEllipseCallou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Stepreihenfolge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209004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09712-22D8-4091-B992-A5368AAB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BPMN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E9AB0-52DB-4D2E-92AC-F69F66BA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Java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Erstellt BPMN XML Modelle</a:t>
            </a:r>
          </a:p>
        </p:txBody>
      </p:sp>
      <p:sp>
        <p:nvSpPr>
          <p:cNvPr id="4" name="AutoShape 2" descr="Camunda">
            <a:extLst>
              <a:ext uri="{FF2B5EF4-FFF2-40B4-BE49-F238E27FC236}">
                <a16:creationId xmlns:a16="http://schemas.microsoft.com/office/drawing/2014/main" id="{2C14DA96-EFB1-416B-946F-FA2621110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347BDB-9014-4FF6-A2D9-653B224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6" y="4404362"/>
            <a:ext cx="9016679" cy="15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9104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94</Words>
  <Characters>0</Characters>
  <Application>Microsoft Office PowerPoint</Application>
  <PresentationFormat>Benutzerdefiniert</PresentationFormat>
  <Lines>0</Lines>
  <Paragraphs>33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7</vt:i4>
      </vt:variant>
    </vt:vector>
  </HeadingPairs>
  <TitlesOfParts>
    <vt:vector size="18" baseType="lpstr">
      <vt:lpstr>Arial</vt:lpstr>
      <vt:lpstr>Calibri</vt:lpstr>
      <vt:lpstr>Gill Sans</vt:lpstr>
      <vt:lpstr>Helvetica</vt:lpstr>
      <vt:lpstr>Helvetica Neue</vt:lpstr>
      <vt:lpstr>Helvetica Neue UltraLight</vt:lpstr>
      <vt:lpstr>Wingdings</vt:lpstr>
      <vt:lpstr>ヒラギノ角ゴ ProN W3</vt:lpstr>
      <vt:lpstr>Master #5</vt:lpstr>
      <vt:lpstr>Bullets green</vt:lpstr>
      <vt:lpstr>Bullets blue</vt:lpstr>
      <vt:lpstr>PowerPoint-Präsentation</vt:lpstr>
      <vt:lpstr>Rezeptdatenbanken  </vt:lpstr>
      <vt:lpstr>Erhalten der Rezeptdaten</vt:lpstr>
      <vt:lpstr>Rezept-Objekt</vt:lpstr>
      <vt:lpstr>Konvertierung des Rezepts zu einem BPNM-Modell</vt:lpstr>
      <vt:lpstr>Zuordnung zu den Prozessperspektiven</vt:lpstr>
      <vt:lpstr>Camunda BPMN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Michael</cp:lastModifiedBy>
  <cp:revision>192</cp:revision>
  <dcterms:created xsi:type="dcterms:W3CDTF">2013-07-26T13:26:04Z</dcterms:created>
  <dcterms:modified xsi:type="dcterms:W3CDTF">2017-05-26T11:25:14Z</dcterms:modified>
</cp:coreProperties>
</file>